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75" r:id="rId6"/>
    <p:sldId id="263" r:id="rId7"/>
    <p:sldId id="276" r:id="rId8"/>
    <p:sldId id="273" r:id="rId9"/>
    <p:sldId id="277" r:id="rId10"/>
    <p:sldId id="278" r:id="rId11"/>
    <p:sldId id="274" r:id="rId12"/>
    <p:sldId id="261" r:id="rId13"/>
    <p:sldId id="272" r:id="rId14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8B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29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375FPSA\GROUPS\PCTMAC-IRA&#231;ores\VALIDA&#199;&#195;O%20DE%20DESPESA\sit.%20resum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375FPSA\GROUPS\PCTMAC-IRA&#231;ores\VALIDA&#199;&#195;O%20DE%20DESPESA\sit.%20resu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5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s-ES" dirty="0"/>
              <a:t>Nº </a:t>
            </a:r>
            <a:r>
              <a:rPr lang="es-ES" dirty="0" err="1" smtClean="0"/>
              <a:t>projetos</a:t>
            </a:r>
            <a:r>
              <a:rPr lang="es-ES" dirty="0" smtClean="0"/>
              <a:t> </a:t>
            </a:r>
            <a:r>
              <a:rPr lang="es-ES" dirty="0" err="1" smtClean="0"/>
              <a:t>aprovados</a:t>
            </a:r>
            <a:r>
              <a:rPr lang="es-ES" dirty="0" smtClean="0"/>
              <a:t> </a:t>
            </a:r>
            <a:r>
              <a:rPr lang="es-ES" dirty="0"/>
              <a:t>por </a:t>
            </a:r>
            <a:r>
              <a:rPr lang="es-ES" dirty="0" err="1" smtClean="0"/>
              <a:t>Eixo</a:t>
            </a:r>
            <a:endParaRPr lang="es-ES" dirty="0"/>
          </a:p>
        </c:rich>
      </c:tx>
      <c:layout>
        <c:manualLayout>
          <c:xMode val="edge"/>
          <c:yMode val="edge"/>
          <c:x val="0.17207792207792208"/>
          <c:y val="2.247191011235955E-2"/>
        </c:manualLayout>
      </c:layout>
      <c:overlay val="0"/>
      <c:spPr>
        <a:noFill/>
        <a:ln w="4264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974025974025976E-2"/>
          <c:y val="0.23595505617977527"/>
          <c:w val="0.93506493506493504"/>
          <c:h val="0.5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999FF"/>
            </a:solidFill>
            <a:ln w="21322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1322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21322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21322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42644">
                <a:noFill/>
              </a:ln>
            </c:spPr>
            <c:txPr>
              <a:bodyPr/>
              <a:lstStyle/>
              <a:p>
                <a:pPr>
                  <a:defRPr sz="134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Hoja1!$B$16:$B$19</c:f>
              <c:strCache>
                <c:ptCount val="4"/>
                <c:pt idx="0">
                  <c:v>Eixo 1</c:v>
                </c:pt>
                <c:pt idx="1">
                  <c:v>Eixo 2</c:v>
                </c:pt>
                <c:pt idx="2">
                  <c:v>Eixo 3</c:v>
                </c:pt>
                <c:pt idx="3">
                  <c:v>TOTAL</c:v>
                </c:pt>
              </c:strCache>
            </c:strRef>
          </c:cat>
          <c:val>
            <c:numRef>
              <c:f>Hoja1!$C$16:$C$19</c:f>
              <c:numCache>
                <c:formatCode>General</c:formatCode>
                <c:ptCount val="4"/>
                <c:pt idx="0">
                  <c:v>32</c:v>
                </c:pt>
                <c:pt idx="1">
                  <c:v>16</c:v>
                </c:pt>
                <c:pt idx="2">
                  <c:v>77</c:v>
                </c:pt>
                <c:pt idx="3">
                  <c:v>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650560"/>
        <c:axId val="73663232"/>
      </c:barChart>
      <c:catAx>
        <c:axId val="736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3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4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7366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3663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3650560"/>
        <c:crosses val="autoZero"/>
        <c:crossBetween val="between"/>
      </c:valAx>
      <c:spPr>
        <a:noFill/>
        <a:ln w="42644">
          <a:noFill/>
        </a:ln>
      </c:spPr>
    </c:plotArea>
    <c:plotVisOnly val="1"/>
    <c:dispBlanksAs val="gap"/>
    <c:showDLblsOverMax val="0"/>
  </c:chart>
  <c:spPr>
    <a:solidFill>
      <a:srgbClr val="FFFFFF"/>
    </a:solidFill>
    <a:ln w="5330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34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9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pt-PT" dirty="0"/>
              <a:t>Nº </a:t>
            </a:r>
            <a:r>
              <a:rPr lang="pt-PT" dirty="0" smtClean="0"/>
              <a:t>parceiros </a:t>
            </a:r>
            <a:r>
              <a:rPr lang="pt-PT" dirty="0"/>
              <a:t>por </a:t>
            </a:r>
            <a:r>
              <a:rPr lang="pt-PT" dirty="0" smtClean="0"/>
              <a:t>Região </a:t>
            </a:r>
            <a:r>
              <a:rPr lang="pt-PT" dirty="0"/>
              <a:t>(MAC)</a:t>
            </a:r>
          </a:p>
        </c:rich>
      </c:tx>
      <c:layout>
        <c:manualLayout>
          <c:xMode val="edge"/>
          <c:yMode val="edge"/>
          <c:x val="0.23050847457627119"/>
          <c:y val="1.834862385321101E-2"/>
        </c:manualLayout>
      </c:layout>
      <c:overlay val="0"/>
      <c:spPr>
        <a:noFill/>
        <a:ln w="3541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7288135593220341E-2"/>
          <c:y val="0.19266055045871561"/>
          <c:w val="0.93220338983050843"/>
          <c:h val="0.6422018348623853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999FF"/>
            </a:solidFill>
            <a:ln w="1770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35412">
                <a:noFill/>
              </a:ln>
            </c:spPr>
            <c:txPr>
              <a:bodyPr/>
              <a:lstStyle/>
              <a:p>
                <a:pPr>
                  <a:defRPr sz="111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Hoja1!$B$48:$B$51</c:f>
              <c:strCache>
                <c:ptCount val="4"/>
                <c:pt idx="0">
                  <c:v>Madeira</c:v>
                </c:pt>
                <c:pt idx="1">
                  <c:v>Açores</c:v>
                </c:pt>
                <c:pt idx="2">
                  <c:v>Canárias</c:v>
                </c:pt>
                <c:pt idx="3">
                  <c:v>TOTAL</c:v>
                </c:pt>
              </c:strCache>
            </c:strRef>
          </c:cat>
          <c:val>
            <c:numRef>
              <c:f>Hoja1!$C$48:$C$51</c:f>
              <c:numCache>
                <c:formatCode>_-* #,##0\ _€_-;\-* #,##0\ _€_-;_-* "-"??\ _€_-;_-@_-</c:formatCode>
                <c:ptCount val="4"/>
                <c:pt idx="0">
                  <c:v>78</c:v>
                </c:pt>
                <c:pt idx="1">
                  <c:v>79</c:v>
                </c:pt>
                <c:pt idx="2">
                  <c:v>244</c:v>
                </c:pt>
                <c:pt idx="3">
                  <c:v>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648576"/>
        <c:axId val="70669056"/>
      </c:barChart>
      <c:catAx>
        <c:axId val="706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7066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66905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70648576"/>
        <c:crosses val="autoZero"/>
        <c:crossBetween val="between"/>
      </c:valAx>
      <c:spPr>
        <a:noFill/>
        <a:ln w="35412">
          <a:noFill/>
        </a:ln>
      </c:spPr>
    </c:plotArea>
    <c:plotVisOnly val="1"/>
    <c:dispBlanksAs val="gap"/>
    <c:showDLblsOverMax val="0"/>
  </c:chart>
  <c:spPr>
    <a:solidFill>
      <a:srgbClr val="FFFFFF"/>
    </a:solidFill>
    <a:ln w="4427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11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4248353124016925E-2"/>
                  <c:y val="-9.271890294615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614525375741271E-3"/>
                  <c:y val="-1.81600527322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69928919829228E-2"/>
                  <c:y val="3.19855954034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21461270829518E-2"/>
                  <c:y val="0.10872788368953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148995910394924E-2"/>
                  <c:y val="-3.79489168529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beneficiários!$B$45:$B$49</c:f>
              <c:strCache>
                <c:ptCount val="5"/>
                <c:pt idx="0">
                  <c:v>Administração Regional</c:v>
                </c:pt>
                <c:pt idx="1">
                  <c:v>Autarquias Locais</c:v>
                </c:pt>
                <c:pt idx="2">
                  <c:v>Universidade, centros de investigação, fundação</c:v>
                </c:pt>
                <c:pt idx="3">
                  <c:v>Outras entidades públicas</c:v>
                </c:pt>
                <c:pt idx="4">
                  <c:v>Entidades privadas sem fins lucrativos</c:v>
                </c:pt>
              </c:strCache>
            </c:strRef>
          </c:cat>
          <c:val>
            <c:numRef>
              <c:f>beneficiários!$C$45:$C$49</c:f>
              <c:numCache>
                <c:formatCode>0%</c:formatCode>
                <c:ptCount val="5"/>
                <c:pt idx="0">
                  <c:v>0.2638888888888889</c:v>
                </c:pt>
                <c:pt idx="1">
                  <c:v>0.125</c:v>
                </c:pt>
                <c:pt idx="2">
                  <c:v>0.29166666666666669</c:v>
                </c:pt>
                <c:pt idx="3">
                  <c:v>0.1111111111111111</c:v>
                </c:pt>
                <c:pt idx="4">
                  <c:v>0.20833333333333334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32518896511326"/>
          <c:y val="5.2251858067369962E-2"/>
          <c:w val="0.3385074290606378"/>
          <c:h val="0.79898796670656835"/>
        </c:manualLayout>
      </c:layout>
      <c:overlay val="0"/>
      <c:txPr>
        <a:bodyPr/>
        <a:lstStyle/>
        <a:p>
          <a:pPr>
            <a:defRPr sz="105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9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pt-PT" dirty="0"/>
              <a:t>Nº </a:t>
            </a:r>
            <a:r>
              <a:rPr lang="pt-PT" dirty="0" smtClean="0"/>
              <a:t>parceiros </a:t>
            </a:r>
            <a:r>
              <a:rPr lang="pt-PT" dirty="0"/>
              <a:t>por </a:t>
            </a:r>
            <a:r>
              <a:rPr lang="pt-PT" dirty="0" smtClean="0"/>
              <a:t>Região </a:t>
            </a:r>
            <a:r>
              <a:rPr lang="pt-PT" dirty="0"/>
              <a:t>(MAC)</a:t>
            </a:r>
          </a:p>
        </c:rich>
      </c:tx>
      <c:layout>
        <c:manualLayout>
          <c:xMode val="edge"/>
          <c:yMode val="edge"/>
          <c:x val="0.23050847457627119"/>
          <c:y val="1.834862385321101E-2"/>
        </c:manualLayout>
      </c:layout>
      <c:overlay val="0"/>
      <c:spPr>
        <a:noFill/>
        <a:ln w="3541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7288135593220341E-2"/>
          <c:y val="0.19266055045871561"/>
          <c:w val="0.93220338983050843"/>
          <c:h val="0.6422018348623853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999FF"/>
            </a:solidFill>
            <a:ln w="1770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7706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35412">
                <a:noFill/>
              </a:ln>
            </c:spPr>
            <c:txPr>
              <a:bodyPr/>
              <a:lstStyle/>
              <a:p>
                <a:pPr>
                  <a:defRPr sz="111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Hoja1!$B$48:$B$51</c:f>
              <c:strCache>
                <c:ptCount val="4"/>
                <c:pt idx="0">
                  <c:v>Madeira</c:v>
                </c:pt>
                <c:pt idx="1">
                  <c:v>Açores</c:v>
                </c:pt>
                <c:pt idx="2">
                  <c:v>Canárias</c:v>
                </c:pt>
                <c:pt idx="3">
                  <c:v>TOTAL</c:v>
                </c:pt>
              </c:strCache>
            </c:strRef>
          </c:cat>
          <c:val>
            <c:numRef>
              <c:f>Hoja1!$C$48:$C$51</c:f>
              <c:numCache>
                <c:formatCode>_-* #,##0\ _€_-;\-* #,##0\ _€_-;_-* "-"??\ _€_-;_-@_-</c:formatCode>
                <c:ptCount val="4"/>
                <c:pt idx="0">
                  <c:v>78</c:v>
                </c:pt>
                <c:pt idx="1">
                  <c:v>79</c:v>
                </c:pt>
                <c:pt idx="2">
                  <c:v>244</c:v>
                </c:pt>
                <c:pt idx="3">
                  <c:v>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24288"/>
        <c:axId val="26136576"/>
      </c:barChart>
      <c:catAx>
        <c:axId val="261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PT"/>
          </a:p>
        </c:txPr>
        <c:crossAx val="2613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13657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26124288"/>
        <c:crosses val="autoZero"/>
        <c:crossBetween val="between"/>
      </c:valAx>
      <c:spPr>
        <a:noFill/>
        <a:ln w="35412">
          <a:noFill/>
        </a:ln>
      </c:spPr>
    </c:plotArea>
    <c:plotVisOnly val="1"/>
    <c:dispBlanksAs val="gap"/>
    <c:showDLblsOverMax val="0"/>
  </c:chart>
  <c:spPr>
    <a:solidFill>
      <a:srgbClr val="FFFFFF"/>
    </a:solidFill>
    <a:ln w="4427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11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4248353124016925E-2"/>
                  <c:y val="-9.271890294615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614525375741271E-3"/>
                  <c:y val="-1.81600527322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69928919829228E-2"/>
                  <c:y val="3.19855954034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21461270829518E-2"/>
                  <c:y val="0.10872788368953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148995910394924E-2"/>
                  <c:y val="-3.79489168529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beneficiários!$B$45:$B$49</c:f>
              <c:strCache>
                <c:ptCount val="5"/>
                <c:pt idx="0">
                  <c:v>Administração Regional</c:v>
                </c:pt>
                <c:pt idx="1">
                  <c:v>Autarquias Locais</c:v>
                </c:pt>
                <c:pt idx="2">
                  <c:v>Universidade, centros de investigação, fundação</c:v>
                </c:pt>
                <c:pt idx="3">
                  <c:v>Outras entidades públicas</c:v>
                </c:pt>
                <c:pt idx="4">
                  <c:v>Entidades privadas sem fins lucrativos</c:v>
                </c:pt>
              </c:strCache>
            </c:strRef>
          </c:cat>
          <c:val>
            <c:numRef>
              <c:f>beneficiários!$C$45:$C$49</c:f>
              <c:numCache>
                <c:formatCode>0%</c:formatCode>
                <c:ptCount val="5"/>
                <c:pt idx="0">
                  <c:v>0.2638888888888889</c:v>
                </c:pt>
                <c:pt idx="1">
                  <c:v>0.125</c:v>
                </c:pt>
                <c:pt idx="2">
                  <c:v>0.29166666666666669</c:v>
                </c:pt>
                <c:pt idx="3">
                  <c:v>0.1111111111111111</c:v>
                </c:pt>
                <c:pt idx="4">
                  <c:v>0.20833333333333334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32518896511326"/>
          <c:y val="5.2251858067369962E-2"/>
          <c:w val="0.3385074290606378"/>
          <c:h val="0.79898796670656835"/>
        </c:manualLayout>
      </c:layout>
      <c:overlay val="0"/>
      <c:txPr>
        <a:bodyPr/>
        <a:lstStyle/>
        <a:p>
          <a:pPr>
            <a:defRPr sz="105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30DB-EA28-4E0D-8C9F-BA6902AF30B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76F8-A77D-401C-97BC-83392079EFE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8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0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884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5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9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94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495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8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65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572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906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60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E03D-5B54-42E8-890A-CE18CE957134}" type="datetimeFigureOut">
              <a:rPr lang="pt-PT" smtClean="0"/>
              <a:t>28-01-2016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6ACF-6CA8-4294-B3D9-648461753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73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lescamac.com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2.emf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3.emf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-1"/>
            <a:ext cx="9144000" cy="1552354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079" y="2115534"/>
            <a:ext cx="8431263" cy="1447247"/>
          </a:xfrm>
        </p:spPr>
        <p:txBody>
          <a:bodyPr>
            <a:normAutofit fontScale="90000"/>
          </a:bodyPr>
          <a:lstStyle/>
          <a:p>
            <a:r>
              <a:rPr lang="pt-PT" sz="3600" b="1" dirty="0">
                <a:solidFill>
                  <a:srgbClr val="1658B4"/>
                </a:solidFill>
                <a:latin typeface="+mn-lt"/>
              </a:rPr>
              <a:t>PROGRAMA DE COOPERAÇÃO </a:t>
            </a:r>
            <a:r>
              <a:rPr lang="pt-PT" sz="3600" b="1" dirty="0" smtClean="0">
                <a:solidFill>
                  <a:srgbClr val="1658B4"/>
                </a:solidFill>
                <a:latin typeface="+mn-lt"/>
              </a:rPr>
              <a:t>TRANSNACIONAL</a:t>
            </a:r>
            <a:r>
              <a:rPr lang="pt-PT" sz="2800" dirty="0" smtClean="0">
                <a:latin typeface="+mn-lt"/>
              </a:rPr>
              <a:t/>
            </a:r>
            <a:br>
              <a:rPr lang="pt-PT" sz="2800" dirty="0" smtClean="0">
                <a:latin typeface="+mn-lt"/>
              </a:rPr>
            </a:br>
            <a:r>
              <a:rPr lang="pt-PT" sz="2800" dirty="0">
                <a:latin typeface="+mn-lt"/>
              </a:rPr>
              <a:t/>
            </a:r>
            <a:br>
              <a:rPr lang="pt-PT" sz="2800" dirty="0">
                <a:latin typeface="+mn-lt"/>
              </a:rPr>
            </a:br>
            <a:r>
              <a:rPr lang="pt-PT" sz="2700" dirty="0">
                <a:latin typeface="+mn-lt"/>
              </a:rPr>
              <a:t> </a:t>
            </a:r>
            <a:r>
              <a:rPr lang="pt-PT" sz="31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MADEIRA-AÇORES-CANÁRIAS 2007-2013</a:t>
            </a:r>
            <a:endParaRPr lang="pt-PT" sz="31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6866" y="3835400"/>
            <a:ext cx="7910267" cy="1727158"/>
          </a:xfrm>
        </p:spPr>
        <p:txBody>
          <a:bodyPr>
            <a:normAutofit/>
          </a:bodyPr>
          <a:lstStyle/>
          <a:p>
            <a:endParaRPr lang="pt-PT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PT" sz="1600" dirty="0" smtClean="0">
                <a:solidFill>
                  <a:schemeClr val="bg2">
                    <a:lumMod val="25000"/>
                  </a:schemeClr>
                </a:solidFill>
              </a:rPr>
              <a:t>Angra do Heroísmo, 29 janeiro 2016</a:t>
            </a:r>
            <a:endParaRPr lang="pt-PT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89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24060"/>
            <a:ext cx="988827" cy="12438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56" y="407691"/>
            <a:ext cx="2509285" cy="876577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3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52425" y="1543049"/>
            <a:ext cx="6276975" cy="393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spcBef>
                <a:spcPts val="600"/>
              </a:spcBef>
            </a:pPr>
            <a:r>
              <a:rPr lang="pt-PT" sz="2000" b="1" dirty="0" smtClean="0">
                <a:solidFill>
                  <a:srgbClr val="0070C0"/>
                </a:solidFill>
              </a:rPr>
              <a:t>TEMÁTICA</a:t>
            </a:r>
            <a:r>
              <a:rPr lang="pt-PT" sz="2000" b="1" dirty="0" smtClean="0">
                <a:solidFill>
                  <a:srgbClr val="0070C0"/>
                </a:solidFill>
              </a:rPr>
              <a:t>: </a:t>
            </a:r>
            <a:r>
              <a:rPr lang="pt-PT" sz="2000" b="1" dirty="0" smtClean="0">
                <a:solidFill>
                  <a:srgbClr val="0070C0"/>
                </a:solidFill>
              </a:rPr>
              <a:t>TURISMO</a:t>
            </a:r>
          </a:p>
          <a:p>
            <a:pPr algn="l">
              <a:lnSpc>
                <a:spcPts val="1800"/>
              </a:lnSpc>
              <a:spcBef>
                <a:spcPts val="600"/>
              </a:spcBef>
            </a:pPr>
            <a:endParaRPr lang="pt-PT" sz="2000" b="1" dirty="0" smtClean="0">
              <a:solidFill>
                <a:srgbClr val="0070C0"/>
              </a:solidFill>
            </a:endParaRP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Elaboração </a:t>
            </a:r>
            <a:r>
              <a:rPr lang="pt-PT" sz="1600" dirty="0"/>
              <a:t>de estudo </a:t>
            </a:r>
            <a:r>
              <a:rPr lang="pt-PT" sz="1600" dirty="0" smtClean="0"/>
              <a:t>“Bases </a:t>
            </a:r>
            <a:r>
              <a:rPr lang="pt-PT" sz="1600" dirty="0"/>
              <a:t>para a qualificação do Turismo na Natureza nos </a:t>
            </a:r>
            <a:r>
              <a:rPr lang="pt-PT" sz="1600" dirty="0" smtClean="0"/>
              <a:t>Açores” – Qualidade </a:t>
            </a:r>
            <a:r>
              <a:rPr lang="pt-PT" sz="1600" dirty="0"/>
              <a:t>e responsabilidade na animação turística</a:t>
            </a:r>
            <a:r>
              <a:rPr lang="pt-PT" sz="1600" dirty="0" smtClean="0"/>
              <a:t>; Desenvolvimento </a:t>
            </a:r>
            <a:r>
              <a:rPr lang="pt-PT" sz="1600" dirty="0"/>
              <a:t>de APP “</a:t>
            </a:r>
            <a:r>
              <a:rPr lang="pt-PT" sz="1600" dirty="0" err="1"/>
              <a:t>Touring</a:t>
            </a:r>
            <a:r>
              <a:rPr lang="pt-PT" sz="1600" dirty="0"/>
              <a:t> Cultural</a:t>
            </a:r>
            <a:r>
              <a:rPr lang="pt-PT" sz="1600" dirty="0" smtClean="0"/>
              <a:t>”; Implementação </a:t>
            </a:r>
            <a:r>
              <a:rPr lang="pt-PT" sz="1600" dirty="0"/>
              <a:t>de trilho pedestre na freguesia dos Biscoitos, Ilha Terceira</a:t>
            </a:r>
            <a:r>
              <a:rPr lang="pt-PT" sz="1600" dirty="0" smtClean="0"/>
              <a:t>; </a:t>
            </a:r>
            <a:r>
              <a:rPr lang="pt-PT" sz="1600" dirty="0"/>
              <a:t>Elaboração de estudo Açores – Um destino turístico sustentável</a:t>
            </a:r>
            <a:r>
              <a:rPr lang="pt-PT" sz="1600" dirty="0" smtClean="0"/>
              <a:t>; Realização </a:t>
            </a:r>
            <a:r>
              <a:rPr lang="pt-PT" sz="1600" dirty="0"/>
              <a:t>do Curso de Guias de Parques Naturais dos Açores e do </a:t>
            </a:r>
            <a:r>
              <a:rPr lang="pt-PT" sz="1600" dirty="0" smtClean="0"/>
              <a:t> urso </a:t>
            </a:r>
            <a:r>
              <a:rPr lang="pt-PT" sz="1600" dirty="0"/>
              <a:t>de Guias </a:t>
            </a:r>
            <a:r>
              <a:rPr lang="pt-PT" sz="1600" dirty="0" smtClean="0"/>
              <a:t>de Montanha da ilha </a:t>
            </a:r>
            <a:r>
              <a:rPr lang="pt-PT" sz="1600" dirty="0"/>
              <a:t>do Pico.</a:t>
            </a:r>
            <a:r>
              <a:rPr lang="pt-PT" sz="1600" dirty="0" smtClean="0">
                <a:solidFill>
                  <a:srgbClr val="002060"/>
                </a:solidFill>
              </a:rPr>
              <a:t>(VERTBRATUR);</a:t>
            </a:r>
          </a:p>
          <a:p>
            <a:pPr marL="342900" indent="-34290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Criação de uma marca para o turismo ornitológico na macaronésia: realização de guias/mapas, </a:t>
            </a:r>
            <a:r>
              <a:rPr lang="pt-PT" sz="1600" dirty="0" err="1" smtClean="0"/>
              <a:t>wokshops</a:t>
            </a:r>
            <a:r>
              <a:rPr lang="pt-PT" sz="1600" dirty="0" smtClean="0"/>
              <a:t>, material divulgativo, formação, etc. </a:t>
            </a:r>
            <a:r>
              <a:rPr lang="pt-PT" sz="1600" dirty="0" smtClean="0">
                <a:solidFill>
                  <a:srgbClr val="002060"/>
                </a:solidFill>
              </a:rPr>
              <a:t>(MACAROAVES);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endParaRPr lang="pt-PT" sz="2200" dirty="0" smtClean="0"/>
          </a:p>
          <a:p>
            <a:pPr marL="285750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285750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PT" sz="2800" dirty="0"/>
          </a:p>
          <a:p>
            <a:pPr algn="l"/>
            <a:endParaRPr lang="pt-PT" sz="1600" dirty="0"/>
          </a:p>
          <a:p>
            <a:pPr algn="l"/>
            <a:endParaRPr lang="pt-P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3" y="3867148"/>
            <a:ext cx="142875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82" y="1440136"/>
            <a:ext cx="1778868" cy="232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3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83633" y="1633505"/>
            <a:ext cx="49505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pt-PT" sz="1600" b="1" dirty="0">
                <a:solidFill>
                  <a:srgbClr val="0070C0"/>
                </a:solidFill>
              </a:rPr>
              <a:t>TEMÁTICA: </a:t>
            </a:r>
            <a:r>
              <a:rPr lang="pt-PT" sz="1600" b="1" dirty="0" smtClean="0">
                <a:solidFill>
                  <a:srgbClr val="0070C0"/>
                </a:solidFill>
              </a:rPr>
              <a:t>Outras </a:t>
            </a:r>
            <a:endParaRPr lang="pt-PT" sz="160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Realização de fóruns: sobre a “Biodiversidade e Turismo Náutico” </a:t>
            </a:r>
            <a:r>
              <a:rPr lang="pt-PT" sz="1600" dirty="0" smtClean="0">
                <a:solidFill>
                  <a:srgbClr val="002060"/>
                </a:solidFill>
              </a:rPr>
              <a:t>(PT MAC), </a:t>
            </a:r>
            <a:r>
              <a:rPr lang="pt-PT" sz="1600" dirty="0" smtClean="0"/>
              <a:t>sobre a “Economia Solidária – promotora da Coesão Social e da Igualdade de Oportunidades” </a:t>
            </a:r>
            <a:r>
              <a:rPr lang="pt-PT" sz="1600" dirty="0" smtClean="0">
                <a:solidFill>
                  <a:srgbClr val="002060"/>
                </a:solidFill>
              </a:rPr>
              <a:t>(ECOS), </a:t>
            </a:r>
            <a:r>
              <a:rPr lang="pt-PT" sz="1600" dirty="0" smtClean="0"/>
              <a:t>sobre a mosca-da-fruta nos Açores, Madeira e Canárias </a:t>
            </a:r>
            <a:r>
              <a:rPr lang="pt-PT" sz="1600" dirty="0" smtClean="0">
                <a:solidFill>
                  <a:srgbClr val="002060"/>
                </a:solidFill>
              </a:rPr>
              <a:t>(CABMEDMAC), </a:t>
            </a:r>
            <a:r>
              <a:rPr lang="pt-PT" sz="1600" dirty="0" smtClean="0"/>
              <a:t>“intermunicipal para a melhoria evolutiva da administração eletrónica </a:t>
            </a:r>
            <a:r>
              <a:rPr lang="pt-PT" sz="1600" dirty="0" smtClean="0">
                <a:solidFill>
                  <a:srgbClr val="002060"/>
                </a:solidFill>
              </a:rPr>
              <a:t>(VECINDAD);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Estudo de levantamento de núcleos comerciais SMG e SMA </a:t>
            </a:r>
            <a:r>
              <a:rPr lang="pt-PT" sz="1600" dirty="0" smtClean="0">
                <a:solidFill>
                  <a:srgbClr val="002060"/>
                </a:solidFill>
              </a:rPr>
              <a:t>(PT COM);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Continuidade da Rede </a:t>
            </a:r>
            <a:r>
              <a:rPr lang="pt-PT" sz="1600" dirty="0" smtClean="0">
                <a:solidFill>
                  <a:srgbClr val="002060"/>
                </a:solidFill>
              </a:rPr>
              <a:t>UNAMUNO</a:t>
            </a:r>
            <a:r>
              <a:rPr lang="pt-PT" sz="1600" dirty="0" smtClean="0"/>
              <a:t> - plataforma </a:t>
            </a:r>
            <a:r>
              <a:rPr lang="pt-PT" sz="1600" dirty="0"/>
              <a:t>de cooperação para a criação do espaço europeu de ensino superior e de investigação, intercambiando conhecimento e experiências entre os parceiros da Rede. </a:t>
            </a:r>
            <a:r>
              <a:rPr lang="pt-PT" sz="1600" dirty="0" smtClean="0"/>
              <a:t> </a:t>
            </a:r>
            <a:endParaRPr lang="pt-PT" sz="1600" dirty="0">
              <a:solidFill>
                <a:srgbClr val="002060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pt-PT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7" y="2185955"/>
            <a:ext cx="1317852" cy="186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Projeto Eixo-Altlânt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7" y="1633504"/>
            <a:ext cx="1372069" cy="28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552354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24060"/>
            <a:ext cx="988827" cy="12438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graphicFrame>
        <p:nvGraphicFramePr>
          <p:cNvPr id="10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5782"/>
              </p:ext>
            </p:extLst>
          </p:nvPr>
        </p:nvGraphicFramePr>
        <p:xfrm>
          <a:off x="350785" y="1917211"/>
          <a:ext cx="8378455" cy="374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191"/>
                <a:gridCol w="6042264"/>
              </a:tblGrid>
              <a:tr h="390054">
                <a:tc>
                  <a:txBody>
                    <a:bodyPr/>
                    <a:lstStyle/>
                    <a:p>
                      <a:pPr algn="ctr"/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 </a:t>
                      </a:r>
                      <a:r>
                        <a:rPr lang="es-ES_tradnl" altLang="es-E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dezembro</a:t>
                      </a:r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2015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Data final para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elegibilidade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despesas</a:t>
                      </a:r>
                      <a:r>
                        <a:rPr lang="es-ES_tradnl" altLang="es-ES" sz="18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improrrogável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30 </a:t>
                      </a:r>
                      <a:r>
                        <a:rPr lang="es-ES_tradnl" altLang="es-E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junho</a:t>
                      </a:r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2016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Envio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à COM, da última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certificação</a:t>
                      </a:r>
                      <a:r>
                        <a:rPr lang="es-ES_tradnl" altLang="es-ES" sz="18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 </a:t>
                      </a:r>
                      <a:r>
                        <a:rPr lang="es-ES_tradnl" altLang="es-ES" sz="18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despesas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e pedido de pagamento</a:t>
                      </a:r>
                      <a:r>
                        <a:rPr lang="es-ES_tradnl" altLang="es-ES" sz="18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altLang="es-ES" sz="18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intermédio</a:t>
                      </a:r>
                      <a:endParaRPr lang="es-ES" b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06">
                <a:tc>
                  <a:txBody>
                    <a:bodyPr/>
                    <a:lstStyle/>
                    <a:p>
                      <a:pPr algn="ctr"/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Até  </a:t>
                      </a:r>
                      <a:r>
                        <a:rPr lang="es-ES_tradnl" altLang="es-E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fevereiro</a:t>
                      </a:r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2017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Auditorias a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operações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relativas a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despesas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validadas </a:t>
                      </a:r>
                      <a:r>
                        <a:rPr lang="es-ES_tradnl" altLang="es-ES" sz="18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em</a:t>
                      </a:r>
                      <a:r>
                        <a:rPr lang="es-ES_tradnl" altLang="es-ES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2015 e 2016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71793">
                <a:tc>
                  <a:txBody>
                    <a:bodyPr/>
                    <a:lstStyle/>
                    <a:p>
                      <a:pPr algn="ctr"/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31 </a:t>
                      </a:r>
                      <a:r>
                        <a:rPr lang="es-ES_tradnl" altLang="es-E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março</a:t>
                      </a:r>
                      <a:r>
                        <a:rPr lang="es-ES_tradnl" altLang="es-E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2017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Data final para o </a:t>
                      </a:r>
                      <a:r>
                        <a:rPr lang="es-ES_tradnl" altLang="es-ES" sz="20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envio</a:t>
                      </a: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à COM dos documentos de </a:t>
                      </a:r>
                      <a:r>
                        <a:rPr lang="es-ES_tradnl" altLang="es-ES" sz="20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encerramento</a:t>
                      </a: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028700" lvl="1" eaLnBrk="1" hangingPunct="1">
                        <a:spcBef>
                          <a:spcPct val="50000"/>
                        </a:spcBef>
                        <a:buFontTx/>
                        <a:buChar char="-"/>
                      </a:pP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Pedido de Pagamento Final (AC)</a:t>
                      </a:r>
                    </a:p>
                    <a:p>
                      <a:pPr marL="1028700" lvl="1" eaLnBrk="1" hangingPunct="1">
                        <a:spcBef>
                          <a:spcPct val="50000"/>
                        </a:spcBef>
                        <a:buFontTx/>
                        <a:buChar char="-"/>
                      </a:pPr>
                      <a:r>
                        <a:rPr lang="es-ES_tradnl" altLang="es-ES" sz="20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Relatório</a:t>
                      </a:r>
                      <a:r>
                        <a:rPr lang="es-ES_tradnl" altLang="es-ES" sz="20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Final de </a:t>
                      </a:r>
                      <a:r>
                        <a:rPr lang="es-ES_tradnl" altLang="es-ES" sz="20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Execução</a:t>
                      </a:r>
                      <a:r>
                        <a:rPr lang="es-ES_tradnl" altLang="es-ES" sz="20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(AG)</a:t>
                      </a:r>
                    </a:p>
                    <a:p>
                      <a:pPr marL="1028700" lvl="1" eaLnBrk="1" hangingPunct="1">
                        <a:spcBef>
                          <a:spcPct val="50000"/>
                        </a:spcBef>
                        <a:buFontTx/>
                        <a:buChar char="-"/>
                      </a:pPr>
                      <a:r>
                        <a:rPr lang="es-ES_tradnl" altLang="es-ES" sz="2000" b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Declaração</a:t>
                      </a: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</a:t>
                      </a:r>
                      <a:r>
                        <a:rPr lang="es-ES_tradnl" altLang="es-ES" sz="20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altLang="es-ES" sz="2000" b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Encerramento</a:t>
                      </a:r>
                      <a:r>
                        <a:rPr lang="es-ES_tradnl" altLang="es-ES" sz="20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altLang="es-ES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(AA)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890663" y="506298"/>
            <a:ext cx="6672520" cy="96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PROGRAMA DE COOPERAÇÃO TRANSNACIONAL-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500" b="1" dirty="0" smtClean="0">
                <a:solidFill>
                  <a:srgbClr val="1658B4"/>
                </a:solidFill>
                <a:latin typeface="+mn-lt"/>
              </a:rPr>
              <a:t>Datas de Encerramento</a:t>
            </a:r>
          </a:p>
        </p:txBody>
      </p:sp>
    </p:spTree>
    <p:extLst>
      <p:ext uri="{BB962C8B-B14F-4D97-AF65-F5344CB8AC3E}">
        <p14:creationId xmlns:p14="http://schemas.microsoft.com/office/powerpoint/2010/main" val="36465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361741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rgbClr val="1658B4"/>
                </a:solidFill>
              </a:rPr>
              <a:t>OBRIGADO PELA VOSSA ATENÇÃO.</a:t>
            </a:r>
            <a:endParaRPr lang="pt-PT" b="1" dirty="0">
              <a:solidFill>
                <a:srgbClr val="1658B4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" y="224060"/>
            <a:ext cx="904432" cy="11376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8543" r="5211" b="67587"/>
          <a:stretch/>
        </p:blipFill>
        <p:spPr bwMode="auto">
          <a:xfrm>
            <a:off x="552893" y="5219698"/>
            <a:ext cx="2988945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m 16" descr="logo_9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15315"/>
          <a:stretch/>
        </p:blipFill>
        <p:spPr bwMode="auto">
          <a:xfrm>
            <a:off x="451227" y="1614486"/>
            <a:ext cx="1115115" cy="962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Logo BOMBERG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" y="4319587"/>
            <a:ext cx="2007981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lescamac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" y="2862262"/>
            <a:ext cx="9715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rojeto PI ESPECI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029199"/>
            <a:ext cx="1714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Logotipo Biotransf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36" y="3138485"/>
            <a:ext cx="1881501" cy="8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TMA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079875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UNAMUNOEixoAtlântic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7" y="1595437"/>
            <a:ext cx="1714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Resultado de imagem para projeto transc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17" descr="Resultado de imagem para projeto transc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7" y="5048248"/>
            <a:ext cx="2062952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logo-inicio-bioclima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80" y="4020342"/>
            <a:ext cx="1447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1" descr="Resultado de imagem para projeto litoma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23" descr="Resultado de imagem para projeto litoma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72" name="Picture 24" descr="G:\PO INTERREG V A\Seminário de lançamento\fotos\transferir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78" y="3917950"/>
            <a:ext cx="1413021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G:\PO INTERREG V A\Seminário de lançamento\fotos\transferir (1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23" y="1620251"/>
            <a:ext cx="203168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G:\PO INTERREG V A\Seminário de lançamento\fotos\transferir (2)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271838"/>
            <a:ext cx="1838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8" descr="Resultado de imagem para logo gesmar 2007-201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77" name="Picture 29" descr="G:\PO INTERREG V A\Seminário de lançamento\fotos\transferir (3)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80" y="2828925"/>
            <a:ext cx="1083826" cy="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G:\PO INTERREG V A\Seminário de lançamento\fotos\transferir (4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96" y="2924174"/>
            <a:ext cx="1238479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 descr="D:\reinaldo\meusdocs\My Pictures\BIOMUSA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91" y="1620251"/>
            <a:ext cx="955334" cy="95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08" y="5126830"/>
            <a:ext cx="1337067" cy="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 descr="G:\PO INTERREG V A\Seminário de lançamento\fotos\transferir (5)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80" y="1620252"/>
            <a:ext cx="1414845" cy="9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10" y="2519361"/>
            <a:ext cx="773111" cy="73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4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269679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214" y="576102"/>
            <a:ext cx="6672520" cy="539756"/>
          </a:xfrm>
        </p:spPr>
        <p:txBody>
          <a:bodyPr>
            <a:normAutofit fontScale="90000"/>
          </a:bodyPr>
          <a:lstStyle/>
          <a:p>
            <a:pPr algn="r"/>
            <a:r>
              <a:rPr lang="pt-PT" sz="2400" b="1" dirty="0">
                <a:solidFill>
                  <a:srgbClr val="1658B4"/>
                </a:solidFill>
                <a:latin typeface="+mn-lt"/>
              </a:rPr>
              <a:t>PROGRAMA DE COOPERAÇÃO </a:t>
            </a: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TRANSNACIONAL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1" y="112029"/>
            <a:ext cx="920307" cy="115764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83" y="6232014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658533" y="1600200"/>
            <a:ext cx="60282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2000" b="1" dirty="0" smtClean="0">
              <a:solidFill>
                <a:srgbClr val="002060"/>
              </a:solidFill>
            </a:endParaRPr>
          </a:p>
          <a:p>
            <a:pPr algn="l">
              <a:buFontTx/>
              <a:buChar char="-"/>
            </a:pPr>
            <a:endParaRPr lang="pt-PT" sz="2000" dirty="0" smtClean="0"/>
          </a:p>
        </p:txBody>
      </p:sp>
      <p:graphicFrame>
        <p:nvGraphicFramePr>
          <p:cNvPr id="10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34278"/>
              </p:ext>
            </p:extLst>
          </p:nvPr>
        </p:nvGraphicFramePr>
        <p:xfrm>
          <a:off x="381000" y="1424093"/>
          <a:ext cx="84327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79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Segundo período de </a:t>
                      </a:r>
                      <a:r>
                        <a:rPr lang="es-ES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programação</a:t>
                      </a: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entre Madeira, </a:t>
                      </a:r>
                      <a:r>
                        <a:rPr lang="es-ES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Açores</a:t>
                      </a: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s-ES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Canárias</a:t>
                      </a: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Programa de </a:t>
                      </a:r>
                      <a:r>
                        <a:rPr lang="es-ES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es-E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Transnacional MAC 2007-2013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27280"/>
              </p:ext>
            </p:extLst>
          </p:nvPr>
        </p:nvGraphicFramePr>
        <p:xfrm>
          <a:off x="336627" y="3863181"/>
          <a:ext cx="8406771" cy="138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723"/>
                <a:gridCol w="863049"/>
                <a:gridCol w="1320800"/>
                <a:gridCol w="4521199"/>
              </a:tblGrid>
              <a:tr h="297712">
                <a:tc rowSpan="4"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</a:rPr>
                        <a:t>3 CONVOCATÓRIAS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Conv</a:t>
                      </a:r>
                      <a:r>
                        <a:rPr lang="es-ES_tradnl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Eixos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Projetos</a:t>
                      </a:r>
                      <a:r>
                        <a:rPr lang="es-ES_tradnl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aprovados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741">
                <a:tc vMerge="1"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1ª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Eixos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1 e 2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aprovados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48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projetos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de 120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apresentados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(40%)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866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2ª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Eixo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3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aprovados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53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projetos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de 74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apresentados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(70%)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1734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3ª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Eixo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3</a:t>
                      </a:r>
                      <a:endParaRPr lang="es-E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aprovados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24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projetos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de 71 </a:t>
                      </a:r>
                      <a:r>
                        <a:rPr lang="es-ES_tradnl" sz="1600" dirty="0" err="1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apresentados</a:t>
                      </a:r>
                      <a:r>
                        <a:rPr lang="es-ES_tradnl" sz="1600" dirty="0" smtClean="0">
                          <a:solidFill>
                            <a:srgbClr val="002060"/>
                          </a:solidFill>
                          <a:latin typeface="+mn-lt"/>
                          <a:cs typeface="Arial"/>
                        </a:rPr>
                        <a:t> (33%)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59788"/>
              </p:ext>
            </p:extLst>
          </p:nvPr>
        </p:nvGraphicFramePr>
        <p:xfrm>
          <a:off x="1254122" y="2350579"/>
          <a:ext cx="6123138" cy="905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380"/>
                <a:gridCol w="1319958"/>
                <a:gridCol w="1450324"/>
                <a:gridCol w="1185518"/>
                <a:gridCol w="1319958"/>
              </a:tblGrid>
              <a:tr h="301811"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FEDER 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01811">
                <a:tc>
                  <a:txBody>
                    <a:bodyPr/>
                    <a:lstStyle/>
                    <a:p>
                      <a:pPr algn="ctr" fontAlgn="b"/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TOTAL</a:t>
                      </a:r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Açores</a:t>
                      </a:r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Madeira</a:t>
                      </a:r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Canárias</a:t>
                      </a:r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</a:tr>
              <a:tr h="301811"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u="none" strike="noStrike" dirty="0">
                          <a:effectLst/>
                        </a:rPr>
                        <a:t>TOTAL</a:t>
                      </a:r>
                      <a:endParaRPr lang="pt-PT" sz="14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u="none" strike="noStrike" dirty="0">
                          <a:effectLst/>
                        </a:rPr>
                        <a:t>55.394.099</a:t>
                      </a:r>
                      <a:endParaRPr lang="pt-PT" sz="14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1" u="none" strike="noStrike" dirty="0">
                          <a:effectLst/>
                        </a:rPr>
                        <a:t>5.197.050</a:t>
                      </a:r>
                      <a:endParaRPr lang="pt-PT" sz="14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u="none" strike="noStrike" dirty="0">
                          <a:effectLst/>
                        </a:rPr>
                        <a:t>5.197.050</a:t>
                      </a:r>
                      <a:endParaRPr lang="pt-PT" sz="14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u="none" strike="noStrike" dirty="0">
                          <a:effectLst/>
                        </a:rPr>
                        <a:t>45.000.000</a:t>
                      </a:r>
                      <a:endParaRPr lang="pt-PT" sz="14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552354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24060"/>
            <a:ext cx="988827" cy="12438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74332" y="1600201"/>
            <a:ext cx="6452801" cy="35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19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Objec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14849"/>
              </p:ext>
            </p:extLst>
          </p:nvPr>
        </p:nvGraphicFramePr>
        <p:xfrm>
          <a:off x="925830" y="1682700"/>
          <a:ext cx="3614183" cy="211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987144" y="4072269"/>
            <a:ext cx="7274354" cy="1690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900" dirty="0" smtClean="0">
                <a:solidFill>
                  <a:srgbClr val="1658B4"/>
                </a:solidFill>
              </a:rPr>
              <a:t>EIXO 1 - </a:t>
            </a:r>
            <a:r>
              <a:rPr lang="es-ES" altLang="es-ES" sz="1900" dirty="0" err="1" smtClean="0"/>
              <a:t>Investigação</a:t>
            </a:r>
            <a:r>
              <a:rPr lang="es-ES" altLang="es-ES" sz="1900" dirty="0"/>
              <a:t>, Desenvolvimento tecnológico,  </a:t>
            </a:r>
            <a:r>
              <a:rPr lang="es-ES" altLang="es-ES" sz="1900" dirty="0" err="1"/>
              <a:t>Inovação</a:t>
            </a:r>
            <a:r>
              <a:rPr lang="es-ES" altLang="es-ES" sz="1900" dirty="0"/>
              <a:t> e </a:t>
            </a:r>
            <a:r>
              <a:rPr lang="es-ES" altLang="es-ES" sz="1900" dirty="0" err="1"/>
              <a:t>Sociedade</a:t>
            </a:r>
            <a:r>
              <a:rPr lang="es-ES" altLang="es-ES" sz="1900" dirty="0"/>
              <a:t> da </a:t>
            </a:r>
            <a:r>
              <a:rPr lang="es-ES" altLang="es-ES" sz="1900" dirty="0" err="1"/>
              <a:t>Informação</a:t>
            </a:r>
            <a:r>
              <a:rPr lang="es-ES" altLang="es-ES" sz="1900" dirty="0"/>
              <a:t> </a:t>
            </a:r>
            <a:endParaRPr lang="es-ES" altLang="es-ES" sz="1900" dirty="0" smtClean="0"/>
          </a:p>
          <a:p>
            <a:pPr algn="l"/>
            <a:r>
              <a:rPr lang="pt-PT" sz="1900" dirty="0" smtClean="0">
                <a:solidFill>
                  <a:srgbClr val="1658B4"/>
                </a:solidFill>
              </a:rPr>
              <a:t>EIXO 2 - </a:t>
            </a:r>
            <a:r>
              <a:rPr lang="es-ES" sz="2000" dirty="0" err="1" smtClean="0">
                <a:solidFill>
                  <a:srgbClr val="002060"/>
                </a:solidFill>
              </a:rPr>
              <a:t>G</a:t>
            </a:r>
            <a:r>
              <a:rPr lang="es-ES" altLang="es-ES" sz="2000" dirty="0" err="1" smtClean="0">
                <a:solidFill>
                  <a:srgbClr val="002060"/>
                </a:solidFill>
              </a:rPr>
              <a:t>estão</a:t>
            </a:r>
            <a:r>
              <a:rPr lang="es-ES" altLang="es-ES" sz="2000" dirty="0" smtClean="0">
                <a:solidFill>
                  <a:srgbClr val="002060"/>
                </a:solidFill>
              </a:rPr>
              <a:t> </a:t>
            </a:r>
            <a:r>
              <a:rPr lang="es-ES" altLang="es-ES" sz="2000" dirty="0">
                <a:solidFill>
                  <a:srgbClr val="002060"/>
                </a:solidFill>
              </a:rPr>
              <a:t>do </a:t>
            </a:r>
            <a:r>
              <a:rPr lang="es-ES" altLang="es-ES" sz="2000" dirty="0" err="1">
                <a:solidFill>
                  <a:srgbClr val="002060"/>
                </a:solidFill>
              </a:rPr>
              <a:t>meio</a:t>
            </a:r>
            <a:r>
              <a:rPr lang="es-ES" altLang="es-ES" sz="2000" dirty="0">
                <a:solidFill>
                  <a:srgbClr val="002060"/>
                </a:solidFill>
              </a:rPr>
              <a:t> ambiente e da </a:t>
            </a:r>
            <a:r>
              <a:rPr lang="es-ES" altLang="es-ES" sz="2000" dirty="0" err="1" smtClean="0">
                <a:solidFill>
                  <a:srgbClr val="002060"/>
                </a:solidFill>
              </a:rPr>
              <a:t>Prevenção</a:t>
            </a:r>
            <a:r>
              <a:rPr lang="es-ES" altLang="es-ES" sz="2000" dirty="0" smtClean="0">
                <a:solidFill>
                  <a:srgbClr val="002060"/>
                </a:solidFill>
              </a:rPr>
              <a:t> </a:t>
            </a:r>
            <a:r>
              <a:rPr lang="es-ES" altLang="es-ES" sz="2000" dirty="0">
                <a:solidFill>
                  <a:srgbClr val="002060"/>
                </a:solidFill>
              </a:rPr>
              <a:t>de </a:t>
            </a:r>
            <a:r>
              <a:rPr lang="es-ES" altLang="es-ES" sz="2000" dirty="0" smtClean="0">
                <a:solidFill>
                  <a:srgbClr val="002060"/>
                </a:solidFill>
              </a:rPr>
              <a:t>riscos</a:t>
            </a:r>
          </a:p>
          <a:p>
            <a:pPr algn="l"/>
            <a:r>
              <a:rPr lang="pt-PT" sz="1900" dirty="0" smtClean="0">
                <a:solidFill>
                  <a:srgbClr val="1658B4"/>
                </a:solidFill>
              </a:rPr>
              <a:t>EIXO 3 - </a:t>
            </a:r>
            <a:r>
              <a:rPr lang="es-ES" altLang="es-ES" sz="2000" dirty="0" err="1" smtClean="0">
                <a:solidFill>
                  <a:srgbClr val="002060"/>
                </a:solidFill>
              </a:rPr>
              <a:t>Cooperação</a:t>
            </a:r>
            <a:r>
              <a:rPr lang="es-ES" altLang="es-ES" sz="2000" dirty="0" smtClean="0">
                <a:solidFill>
                  <a:srgbClr val="002060"/>
                </a:solidFill>
              </a:rPr>
              <a:t> </a:t>
            </a:r>
            <a:r>
              <a:rPr lang="es-ES" altLang="es-ES" sz="2000" dirty="0" err="1">
                <a:solidFill>
                  <a:srgbClr val="002060"/>
                </a:solidFill>
              </a:rPr>
              <a:t>com</a:t>
            </a:r>
            <a:r>
              <a:rPr lang="es-ES" altLang="es-ES" sz="2000" dirty="0">
                <a:solidFill>
                  <a:srgbClr val="002060"/>
                </a:solidFill>
              </a:rPr>
              <a:t> países </a:t>
            </a:r>
            <a:r>
              <a:rPr lang="es-ES" altLang="es-ES" sz="2000" dirty="0" err="1">
                <a:solidFill>
                  <a:srgbClr val="002060"/>
                </a:solidFill>
              </a:rPr>
              <a:t>terceiros</a:t>
            </a:r>
            <a:r>
              <a:rPr lang="es-ES" altLang="es-ES" sz="2000" dirty="0">
                <a:solidFill>
                  <a:srgbClr val="002060"/>
                </a:solidFill>
              </a:rPr>
              <a:t> e </a:t>
            </a:r>
            <a:r>
              <a:rPr lang="es-ES" altLang="es-ES" sz="2000" dirty="0" err="1">
                <a:solidFill>
                  <a:srgbClr val="002060"/>
                </a:solidFill>
              </a:rPr>
              <a:t>articulação</a:t>
            </a:r>
            <a:r>
              <a:rPr lang="es-ES" altLang="es-ES" sz="2000" dirty="0">
                <a:solidFill>
                  <a:srgbClr val="002060"/>
                </a:solidFill>
              </a:rPr>
              <a:t> de grande </a:t>
            </a:r>
            <a:r>
              <a:rPr lang="es-ES" altLang="es-ES" sz="2000" dirty="0" err="1" smtClean="0">
                <a:solidFill>
                  <a:srgbClr val="002060"/>
                </a:solidFill>
              </a:rPr>
              <a:t>vizinhança</a:t>
            </a:r>
            <a:endParaRPr lang="pt-PT" sz="19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44140" y="1733107"/>
            <a:ext cx="3817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1658B4"/>
                </a:solidFill>
              </a:rPr>
              <a:t>Participação dos Açores – 60 projetos</a:t>
            </a:r>
          </a:p>
          <a:p>
            <a:endParaRPr lang="pt-PT" dirty="0" smtClean="0">
              <a:solidFill>
                <a:srgbClr val="1658B4"/>
              </a:solidFill>
            </a:endParaRPr>
          </a:p>
          <a:p>
            <a:r>
              <a:rPr lang="pt-PT" dirty="0" smtClean="0">
                <a:solidFill>
                  <a:srgbClr val="1658B4"/>
                </a:solidFill>
              </a:rPr>
              <a:t>    EIXO </a:t>
            </a:r>
            <a:r>
              <a:rPr lang="pt-PT" dirty="0">
                <a:solidFill>
                  <a:srgbClr val="1658B4"/>
                </a:solidFill>
              </a:rPr>
              <a:t>1 </a:t>
            </a:r>
            <a:r>
              <a:rPr lang="pt-PT" dirty="0" smtClean="0">
                <a:solidFill>
                  <a:srgbClr val="1658B4"/>
                </a:solidFill>
              </a:rPr>
              <a:t> - 30 projetos</a:t>
            </a:r>
          </a:p>
          <a:p>
            <a:r>
              <a:rPr lang="pt-PT" dirty="0" smtClean="0">
                <a:solidFill>
                  <a:srgbClr val="1658B4"/>
                </a:solidFill>
              </a:rPr>
              <a:t>    EIXO 2 – 13 projetos</a:t>
            </a:r>
          </a:p>
          <a:p>
            <a:r>
              <a:rPr lang="pt-PT" dirty="0" smtClean="0">
                <a:solidFill>
                  <a:srgbClr val="1658B4"/>
                </a:solidFill>
              </a:rPr>
              <a:t>    EIXO 3 – 17 projetos</a:t>
            </a:r>
            <a:endParaRPr lang="pt-PT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890663" y="506298"/>
            <a:ext cx="6672520" cy="96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PROGRAMA DE COOPERAÇÃO TRANSNACIONAL-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500" b="1" dirty="0" smtClean="0">
                <a:solidFill>
                  <a:srgbClr val="1658B4"/>
                </a:solidFill>
                <a:latin typeface="+mn-lt"/>
              </a:rPr>
              <a:t>Resultados do Programa</a:t>
            </a:r>
          </a:p>
        </p:txBody>
      </p:sp>
    </p:spTree>
    <p:extLst>
      <p:ext uri="{BB962C8B-B14F-4D97-AF65-F5344CB8AC3E}">
        <p14:creationId xmlns:p14="http://schemas.microsoft.com/office/powerpoint/2010/main" val="15694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552354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24060"/>
            <a:ext cx="988827" cy="12438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74332" y="1600201"/>
            <a:ext cx="6452801" cy="35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1900" b="1" dirty="0" smtClean="0">
              <a:solidFill>
                <a:srgbClr val="00206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890663" y="506298"/>
            <a:ext cx="6672520" cy="96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PROGRAMA DE COOPERAÇÃO TRANSNACIONAL-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500" b="1" dirty="0" smtClean="0">
                <a:solidFill>
                  <a:srgbClr val="1658B4"/>
                </a:solidFill>
                <a:latin typeface="+mn-lt"/>
              </a:rPr>
              <a:t>Resultados do Programa</a:t>
            </a:r>
          </a:p>
        </p:txBody>
      </p:sp>
      <p:graphicFrame>
        <p:nvGraphicFramePr>
          <p:cNvPr id="13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523562"/>
              </p:ext>
            </p:extLst>
          </p:nvPr>
        </p:nvGraphicFramePr>
        <p:xfrm>
          <a:off x="552893" y="2267300"/>
          <a:ext cx="3806456" cy="21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192223"/>
              </p:ext>
            </p:extLst>
          </p:nvPr>
        </p:nvGraphicFramePr>
        <p:xfrm>
          <a:off x="4540013" y="2397919"/>
          <a:ext cx="4438651" cy="22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08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-1"/>
            <a:ext cx="9144000" cy="1552354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24060"/>
            <a:ext cx="988827" cy="12438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074332" y="1600201"/>
            <a:ext cx="6452801" cy="35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1900" b="1" dirty="0" smtClean="0">
              <a:solidFill>
                <a:srgbClr val="00206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890663" y="506298"/>
            <a:ext cx="6672520" cy="96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PROGRAMA DE COOPERAÇÃO TRANSNACIONAL-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500" b="1" dirty="0" smtClean="0">
                <a:solidFill>
                  <a:srgbClr val="1658B4"/>
                </a:solidFill>
                <a:latin typeface="+mn-lt"/>
              </a:rPr>
              <a:t>Resultados do Programa</a:t>
            </a:r>
          </a:p>
        </p:txBody>
      </p:sp>
      <p:graphicFrame>
        <p:nvGraphicFramePr>
          <p:cNvPr id="13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20651"/>
              </p:ext>
            </p:extLst>
          </p:nvPr>
        </p:nvGraphicFramePr>
        <p:xfrm>
          <a:off x="552893" y="2267300"/>
          <a:ext cx="3806456" cy="21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36083"/>
              </p:ext>
            </p:extLst>
          </p:nvPr>
        </p:nvGraphicFramePr>
        <p:xfrm>
          <a:off x="4540013" y="2397919"/>
          <a:ext cx="4438651" cy="22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535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1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52425" y="1495425"/>
            <a:ext cx="6790267" cy="421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PT" sz="1800" b="1" dirty="0" smtClean="0">
                <a:solidFill>
                  <a:srgbClr val="0070C0"/>
                </a:solidFill>
              </a:rPr>
              <a:t>TEMÁTICAS: </a:t>
            </a:r>
            <a:endParaRPr lang="pt-PT" sz="1800" b="1" dirty="0" smtClean="0">
              <a:solidFill>
                <a:srgbClr val="0070C0"/>
              </a:solidFill>
            </a:endParaRPr>
          </a:p>
          <a:p>
            <a:pPr algn="l">
              <a:lnSpc>
                <a:spcPts val="1700"/>
              </a:lnSpc>
              <a:spcBef>
                <a:spcPts val="600"/>
              </a:spcBef>
            </a:pPr>
            <a:endParaRPr lang="pt-PT" sz="2500" b="1" dirty="0" smtClean="0">
              <a:solidFill>
                <a:srgbClr val="0070C0"/>
              </a:solidFill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1658B4"/>
                </a:solidFill>
              </a:rPr>
              <a:t>Agricultura</a:t>
            </a:r>
            <a:r>
              <a:rPr lang="pt-PT" sz="1600" dirty="0" smtClean="0"/>
              <a:t>: investigação associada à valorização das espécies agrícolas tradicionais – nos Açores foi efetuado um estudo exaustivo sobre a bananeira, com objetivo de transferência de conhecimento aos produtores (AGRICOMAC e BIOMUSA); 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1658B4"/>
                </a:solidFill>
              </a:rPr>
              <a:t>Mar/Clima: </a:t>
            </a:r>
            <a:r>
              <a:rPr lang="pt-PT" sz="1500" dirty="0"/>
              <a:t>Desenvolvimento de capacidades </a:t>
            </a:r>
            <a:r>
              <a:rPr lang="pt-PT" sz="1600" dirty="0" err="1"/>
              <a:t>I+D+i</a:t>
            </a:r>
            <a:r>
              <a:rPr lang="pt-PT" sz="1600" dirty="0"/>
              <a:t> nos domínios da climatologia, da meteorologia e da oceanografia operacional: criação de 3 bases de dados climatológicas e de agitação marítima, 8 Estações meteorológicas integradas no </a:t>
            </a:r>
            <a:r>
              <a:rPr lang="pt-PT" sz="1600" dirty="0" smtClean="0"/>
              <a:t>sistema, </a:t>
            </a:r>
            <a:r>
              <a:rPr lang="pt-PT" sz="1600" dirty="0"/>
              <a:t>2 Aplicações SIG integradas no </a:t>
            </a:r>
            <a:r>
              <a:rPr lang="pt-PT" sz="1600" dirty="0" smtClean="0"/>
              <a:t>sistema,…, </a:t>
            </a:r>
            <a:r>
              <a:rPr lang="pt-PT" sz="1600" dirty="0"/>
              <a:t>(MACSIMAR);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1658B4"/>
                </a:solidFill>
              </a:rPr>
              <a:t>Resíduos</a:t>
            </a:r>
            <a:r>
              <a:rPr lang="pt-PT" sz="1600" b="1" dirty="0">
                <a:solidFill>
                  <a:srgbClr val="1658B4"/>
                </a:solidFill>
              </a:rPr>
              <a:t>: </a:t>
            </a:r>
            <a:r>
              <a:rPr lang="pt-PT" sz="1600" dirty="0"/>
              <a:t>Criação de uma página na internet de referência regional – Website Resíduos, bem como materiais promocionais e adoção de boas práticas </a:t>
            </a:r>
            <a:r>
              <a:rPr lang="pt-PT" sz="1600" dirty="0">
                <a:solidFill>
                  <a:srgbClr val="002060"/>
                </a:solidFill>
              </a:rPr>
              <a:t>(SIGESTEIN)</a:t>
            </a:r>
            <a:r>
              <a:rPr lang="pt-PT" sz="1600" dirty="0"/>
              <a:t>;</a:t>
            </a:r>
          </a:p>
          <a:p>
            <a:pPr marL="285750" indent="-285750" algn="just">
              <a:buFontTx/>
              <a:buChar char="-"/>
            </a:pPr>
            <a:endParaRPr lang="pt-PT" sz="1600" dirty="0" smtClean="0"/>
          </a:p>
          <a:p>
            <a:pPr marL="285750" indent="-285750">
              <a:buFontTx/>
              <a:buChar char="-"/>
            </a:pPr>
            <a:endParaRPr lang="pt-PT" sz="1600" dirty="0"/>
          </a:p>
          <a:p>
            <a:pPr marL="285750" indent="-285750" algn="l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algn="l"/>
            <a:endParaRPr lang="pt-PT" sz="1600" dirty="0"/>
          </a:p>
          <a:p>
            <a:pPr algn="l"/>
            <a:endParaRPr lang="pt-PT" sz="2000" dirty="0"/>
          </a:p>
        </p:txBody>
      </p:sp>
      <p:pic>
        <p:nvPicPr>
          <p:cNvPr id="15" name="Imagem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138" y="4514852"/>
            <a:ext cx="1904455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08" y="1281114"/>
            <a:ext cx="1333500" cy="15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D:\Os meus documentos\CONSTRUCOES\PROJECTO  MACSIMAR\foto_site_macsima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39" y="2995057"/>
            <a:ext cx="1783635" cy="1400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1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38375" y="1586402"/>
            <a:ext cx="628875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pt-PT" b="1" dirty="0">
                <a:solidFill>
                  <a:srgbClr val="0070C0"/>
                </a:solidFill>
              </a:rPr>
              <a:t>TEMÁTICAS: 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</a:rPr>
              <a:t>Estatística</a:t>
            </a:r>
            <a:r>
              <a:rPr lang="pt-PT" sz="1600" b="1" dirty="0" smtClean="0">
                <a:solidFill>
                  <a:srgbClr val="0070C0"/>
                </a:solidFill>
              </a:rPr>
              <a:t>: </a:t>
            </a:r>
            <a:r>
              <a:rPr lang="pt-PT" sz="1600" dirty="0" smtClean="0"/>
              <a:t>Elaboração da contabilidade regional trimestral da macaronésia (CONTRIMAC); Incorporação de </a:t>
            </a:r>
            <a:r>
              <a:rPr lang="pt-PT" sz="1600" dirty="0" err="1" smtClean="0"/>
              <a:t>metainformação</a:t>
            </a:r>
            <a:r>
              <a:rPr lang="pt-PT" sz="1600" dirty="0" smtClean="0"/>
              <a:t> para facilitar a gestão, difusão e interpretação de dados </a:t>
            </a:r>
            <a:r>
              <a:rPr lang="pt-PT" sz="1600" dirty="0" err="1" smtClean="0"/>
              <a:t>estatisticos</a:t>
            </a:r>
            <a:r>
              <a:rPr lang="pt-PT" sz="1600" dirty="0"/>
              <a:t> </a:t>
            </a:r>
            <a:r>
              <a:rPr lang="pt-PT" sz="1600" dirty="0" smtClean="0"/>
              <a:t>(METAMAC);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 smtClean="0">
                <a:solidFill>
                  <a:srgbClr val="1658B4"/>
                </a:solidFill>
              </a:rPr>
              <a:t>TIC: </a:t>
            </a:r>
            <a:r>
              <a:rPr lang="pt-PT" sz="1600" dirty="0" smtClean="0"/>
              <a:t>Acesso às TIC através da Administração eletrónica e gestão urbanística e territorial (GABITEC); tratamento de informação </a:t>
            </a:r>
            <a:r>
              <a:rPr lang="pt-PT" sz="1600" dirty="0" err="1" smtClean="0"/>
              <a:t>georeferenciada</a:t>
            </a:r>
            <a:r>
              <a:rPr lang="pt-PT" sz="1600" dirty="0" smtClean="0"/>
              <a:t> (GEOCID)</a:t>
            </a: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Elaboração </a:t>
            </a:r>
            <a:r>
              <a:rPr lang="pt-PT" sz="1600" dirty="0"/>
              <a:t>de um “Manual de Determinação Laboratorial de </a:t>
            </a:r>
            <a:r>
              <a:rPr lang="pt-PT" sz="1600" dirty="0" smtClean="0"/>
              <a:t>Atividades </a:t>
            </a:r>
            <a:r>
              <a:rPr lang="pt-PT" sz="1600" dirty="0"/>
              <a:t>Biológicas”, na sequência do curso destinado a contribuir para o conhecimento em Biotecnologia e </a:t>
            </a:r>
            <a:r>
              <a:rPr lang="pt-PT" sz="1600" dirty="0" err="1"/>
              <a:t>Biofarmacêutica</a:t>
            </a:r>
            <a:r>
              <a:rPr lang="pt-PT" sz="1600" dirty="0"/>
              <a:t> (BIOPHARMAC); </a:t>
            </a:r>
          </a:p>
          <a:p>
            <a:endParaRPr lang="pt-PT" sz="1200" dirty="0"/>
          </a:p>
        </p:txBody>
      </p:sp>
      <p:pic>
        <p:nvPicPr>
          <p:cNvPr id="16" name="Picture 9" descr="C:\Users\isabel.cristina\Documents\CONTRIMAC - Contas Trimestrais\Divulgação\SDC103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90" y="1676082"/>
            <a:ext cx="1735242" cy="13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9" y="3419475"/>
            <a:ext cx="1339564" cy="191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1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2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52425" y="1685926"/>
            <a:ext cx="6790267" cy="385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  <a:spcBef>
                <a:spcPts val="600"/>
              </a:spcBef>
            </a:pPr>
            <a:r>
              <a:rPr lang="pt-PT" sz="1800" b="1" dirty="0" smtClean="0">
                <a:solidFill>
                  <a:srgbClr val="0070C0"/>
                </a:solidFill>
              </a:rPr>
              <a:t>TEMÁTICA: Ambiente</a:t>
            </a:r>
          </a:p>
          <a:p>
            <a:pPr marL="285750" indent="-285750" algn="l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rgbClr val="002060"/>
                </a:solidFill>
              </a:rPr>
              <a:t>Realização de Jornadas</a:t>
            </a:r>
            <a:r>
              <a:rPr lang="pt-PT" sz="1600" dirty="0" smtClean="0"/>
              <a:t> autárquicas dirigidas a </a:t>
            </a:r>
            <a:r>
              <a:rPr lang="pt-PT" sz="1600" dirty="0"/>
              <a:t>diversas temáticas tais </a:t>
            </a:r>
            <a:r>
              <a:rPr lang="pt-PT" sz="1600" dirty="0" smtClean="0"/>
              <a:t>como a </a:t>
            </a:r>
            <a:r>
              <a:rPr lang="pt-PT" sz="1600" dirty="0"/>
              <a:t>gestão sustentável de resíduos, a gestão </a:t>
            </a:r>
            <a:r>
              <a:rPr lang="pt-PT" sz="1600" dirty="0" smtClean="0"/>
              <a:t>ambiental </a:t>
            </a:r>
            <a:r>
              <a:rPr lang="pt-PT" sz="1600" dirty="0"/>
              <a:t>e o ordenamento do </a:t>
            </a:r>
            <a:r>
              <a:rPr lang="pt-PT" sz="1600" dirty="0" smtClean="0"/>
              <a:t>território</a:t>
            </a:r>
            <a:r>
              <a:rPr lang="pt-PT" sz="1600" dirty="0"/>
              <a:t>. </a:t>
            </a:r>
            <a:r>
              <a:rPr lang="pt-PT" sz="1600" dirty="0" smtClean="0">
                <a:solidFill>
                  <a:srgbClr val="002060"/>
                </a:solidFill>
              </a:rPr>
              <a:t>(JARUP II);</a:t>
            </a:r>
          </a:p>
          <a:p>
            <a:pPr marL="285750" indent="-285750" algn="l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Elaboração do “Guia técnico para o Litoral dos Açores” e “Manual </a:t>
            </a:r>
            <a:r>
              <a:rPr lang="pt-PT" sz="1600" dirty="0"/>
              <a:t>de Intervenções </a:t>
            </a:r>
            <a:r>
              <a:rPr lang="pt-PT" sz="1600" dirty="0" smtClean="0"/>
              <a:t>do </a:t>
            </a:r>
            <a:r>
              <a:rPr lang="pt-PT" sz="1600" dirty="0"/>
              <a:t>Litoral da </a:t>
            </a:r>
            <a:r>
              <a:rPr lang="pt-PT" sz="1600" dirty="0" smtClean="0"/>
              <a:t>RAA”; Análise </a:t>
            </a:r>
            <a:r>
              <a:rPr lang="pt-PT" sz="1600" dirty="0"/>
              <a:t>Comparativa do Conteúdo dos </a:t>
            </a:r>
            <a:r>
              <a:rPr lang="pt-PT" sz="1600" dirty="0" smtClean="0"/>
              <a:t>POOC </a:t>
            </a:r>
            <a:r>
              <a:rPr lang="pt-PT" sz="1600" dirty="0"/>
              <a:t>e Tratamento </a:t>
            </a:r>
            <a:r>
              <a:rPr lang="pt-PT" sz="1600" dirty="0" smtClean="0"/>
              <a:t>da Informação para inclusão </a:t>
            </a:r>
            <a:r>
              <a:rPr lang="pt-PT" sz="1600" dirty="0"/>
              <a:t>na Base de </a:t>
            </a:r>
            <a:r>
              <a:rPr lang="pt-PT" sz="1600" dirty="0" smtClean="0"/>
              <a:t>Dados Georreferenciada </a:t>
            </a:r>
            <a:r>
              <a:rPr lang="pt-PT" sz="1600" dirty="0"/>
              <a:t>para o Litoral do </a:t>
            </a:r>
            <a:r>
              <a:rPr lang="pt-PT" sz="1600" dirty="0" smtClean="0"/>
              <a:t>Arquipélago </a:t>
            </a:r>
            <a:r>
              <a:rPr lang="pt-PT" sz="1600" dirty="0" smtClean="0">
                <a:solidFill>
                  <a:srgbClr val="002060"/>
                </a:solidFill>
              </a:rPr>
              <a:t>(LITOMAC).</a:t>
            </a:r>
          </a:p>
          <a:p>
            <a:pPr marL="285750" indent="-285750" algn="l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Planos de monitorização e gestão para os recursos marinhos e áreas marinhas protegidas – no caso do Açores, o principal objetivo foi o estudo o ilhéu de Vila Franca do Campo – caracterização e mapeamento </a:t>
            </a:r>
            <a:r>
              <a:rPr lang="pt-PT" sz="1600" dirty="0" smtClean="0"/>
              <a:t>SIG </a:t>
            </a:r>
            <a:r>
              <a:rPr lang="pt-PT" sz="1600" dirty="0" smtClean="0">
                <a:solidFill>
                  <a:srgbClr val="002060"/>
                </a:solidFill>
              </a:rPr>
              <a:t>(GESMAR)</a:t>
            </a:r>
            <a:r>
              <a:rPr lang="pt-PT" sz="1600" dirty="0" smtClean="0"/>
              <a:t>.</a:t>
            </a:r>
          </a:p>
          <a:p>
            <a:pPr algn="l"/>
            <a:endParaRPr lang="pt-PT" sz="1600" dirty="0"/>
          </a:p>
          <a:p>
            <a:pPr algn="l"/>
            <a:endParaRPr lang="pt-P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26" y="4225032"/>
            <a:ext cx="2108730" cy="14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B741018\Downloads\DSCN2869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728160"/>
            <a:ext cx="165020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552893" y="5867399"/>
            <a:ext cx="7974240" cy="65569"/>
          </a:xfrm>
          <a:prstGeom prst="rect">
            <a:avLst/>
          </a:prstGeom>
          <a:solidFill>
            <a:srgbClr val="1658B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11947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4332" y="224060"/>
            <a:ext cx="6375402" cy="891798"/>
          </a:xfrm>
        </p:spPr>
        <p:txBody>
          <a:bodyPr>
            <a:normAutofit/>
          </a:bodyPr>
          <a:lstStyle/>
          <a:p>
            <a:pPr algn="r"/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EXEMPLOS DE AÇÕES DESENVOLVIDAS</a:t>
            </a:r>
            <a:br>
              <a:rPr lang="pt-PT" sz="2400" b="1" dirty="0" smtClean="0">
                <a:solidFill>
                  <a:srgbClr val="1658B4"/>
                </a:solidFill>
                <a:latin typeface="+mn-lt"/>
              </a:rPr>
            </a:br>
            <a:r>
              <a:rPr lang="pt-PT" sz="2400" b="1" dirty="0" smtClean="0">
                <a:solidFill>
                  <a:srgbClr val="1658B4"/>
                </a:solidFill>
                <a:latin typeface="+mn-lt"/>
              </a:rPr>
              <a:t>PROJETOS - EIXO 2 </a:t>
            </a:r>
            <a:endParaRPr lang="pt-PT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2" y="6125739"/>
            <a:ext cx="2046932" cy="5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52768"/>
            <a:ext cx="828361" cy="10419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23" y="6125740"/>
            <a:ext cx="1791944" cy="6259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74332" y="1913111"/>
            <a:ext cx="674124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pt-PT" b="1" dirty="0">
                <a:solidFill>
                  <a:srgbClr val="0070C0"/>
                </a:solidFill>
              </a:rPr>
              <a:t>TEMÁTICA: Gestão de </a:t>
            </a:r>
            <a:r>
              <a:rPr lang="pt-PT" b="1" dirty="0" smtClean="0">
                <a:solidFill>
                  <a:srgbClr val="0070C0"/>
                </a:solidFill>
              </a:rPr>
              <a:t>Riscos</a:t>
            </a:r>
          </a:p>
          <a:p>
            <a:pPr marL="285750" indent="-285750" algn="just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Inventariação</a:t>
            </a:r>
            <a:r>
              <a:rPr lang="pt-PT" sz="1600" dirty="0"/>
              <a:t>, avaliação e cartografia dos marcos de incêndio </a:t>
            </a:r>
            <a:r>
              <a:rPr lang="pt-PT" sz="1600" dirty="0">
                <a:solidFill>
                  <a:srgbClr val="002060"/>
                </a:solidFill>
              </a:rPr>
              <a:t>(BOMBERGIS</a:t>
            </a:r>
            <a:r>
              <a:rPr lang="pt-PT" sz="16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Realização </a:t>
            </a:r>
            <a:r>
              <a:rPr lang="pt-PT" sz="1600" dirty="0"/>
              <a:t>de ações de formação (cursos de Busca, Resgate Estruturas Colapsadas; </a:t>
            </a:r>
            <a:r>
              <a:rPr lang="pt-PT" sz="1600" dirty="0" err="1"/>
              <a:t>Prehospital</a:t>
            </a:r>
            <a:r>
              <a:rPr lang="pt-PT" sz="1600" dirty="0"/>
              <a:t> Trauma </a:t>
            </a:r>
            <a:r>
              <a:rPr lang="pt-PT" sz="1600" dirty="0" err="1"/>
              <a:t>Life</a:t>
            </a:r>
            <a:r>
              <a:rPr lang="pt-PT" sz="1600" dirty="0"/>
              <a:t> </a:t>
            </a:r>
            <a:r>
              <a:rPr lang="pt-PT" sz="1600" dirty="0" err="1"/>
              <a:t>Support</a:t>
            </a:r>
            <a:r>
              <a:rPr lang="pt-PT" sz="1600" dirty="0"/>
              <a:t> (PHTLS), de Procedimento Radiotelefónico e de Suporte Avançado em Posto Médico Avançado, </a:t>
            </a:r>
            <a:r>
              <a:rPr lang="pt-PT" sz="1600" dirty="0" err="1"/>
              <a:t>etc</a:t>
            </a:r>
            <a:r>
              <a:rPr lang="pt-PT" sz="1600" dirty="0"/>
              <a:t>); aquisição de vários equipamentos essenciais para situações de acidente grave e catástrofe</a:t>
            </a:r>
            <a:r>
              <a:rPr lang="pt-PT" sz="1600" dirty="0">
                <a:solidFill>
                  <a:srgbClr val="002060"/>
                </a:solidFill>
              </a:rPr>
              <a:t>(PLESCAMAC 2);</a:t>
            </a:r>
          </a:p>
          <a:p>
            <a:pPr>
              <a:lnSpc>
                <a:spcPts val="1700"/>
              </a:lnSpc>
            </a:pPr>
            <a:endParaRPr lang="pt-PT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7" y="3992239"/>
            <a:ext cx="1279659" cy="18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0" y="2011531"/>
            <a:ext cx="1735319" cy="13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4" y="3603733"/>
            <a:ext cx="2069815" cy="146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</TotalTime>
  <Words>903</Words>
  <Application>Microsoft Office PowerPoint</Application>
  <PresentationFormat>Apresentação no Ecrã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PROGRAMA DE COOPERAÇÃO TRANSNACIONAL   MADEIRA-AÇORES-CANÁRIAS 2007-2013</vt:lpstr>
      <vt:lpstr>PROGRAMA DE COOPERAÇÃO TRANSNACIONAL </vt:lpstr>
      <vt:lpstr>Apresentação do PowerPoint</vt:lpstr>
      <vt:lpstr>Apresentação do PowerPoint</vt:lpstr>
      <vt:lpstr>Apresentação do PowerPoint</vt:lpstr>
      <vt:lpstr>EXEMPLOS DE AÇÕES DESENVOLVIDAS PROJETOS - EIXO 1 </vt:lpstr>
      <vt:lpstr>EXEMPLOS DE AÇÕES DESENVOLVIDAS PROJETOS - EIXO 1 </vt:lpstr>
      <vt:lpstr>EXEMPLOS DE AÇÕES DESENVOLVIDAS PROJETOS - EIXO 2 </vt:lpstr>
      <vt:lpstr>EXEMPLOS DE AÇÕES DESENVOLVIDAS PROJETOS - EIXO 2 </vt:lpstr>
      <vt:lpstr>EXEMPLOS DE AÇÕES DESENVOLVIDAS PROJETOS - EIXO 3 </vt:lpstr>
      <vt:lpstr>EXEMPLOS DE AÇÕES DESENVOLVIDAS PROJETOS - EIXO 3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COOPERAÇÃO TRANSNACIONAL   MADEIRA-AÇORES-CANÁRIAS 2007-2013</dc:title>
  <dc:creator>Helena</dc:creator>
  <cp:lastModifiedBy>Andreia BB. Silveira</cp:lastModifiedBy>
  <cp:revision>89</cp:revision>
  <cp:lastPrinted>2016-01-28T14:51:57Z</cp:lastPrinted>
  <dcterms:created xsi:type="dcterms:W3CDTF">2016-01-08T12:33:24Z</dcterms:created>
  <dcterms:modified xsi:type="dcterms:W3CDTF">2016-01-28T19:30:36Z</dcterms:modified>
</cp:coreProperties>
</file>